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440" r:id="rId2"/>
    <p:sldId id="428" r:id="rId3"/>
    <p:sldId id="430" r:id="rId4"/>
    <p:sldId id="431" r:id="rId5"/>
    <p:sldId id="432" r:id="rId6"/>
    <p:sldId id="433" r:id="rId7"/>
  </p:sldIdLst>
  <p:sldSz cx="6858000" cy="9144000" type="screen4x3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6600"/>
    <a:srgbClr val="FF3399"/>
    <a:srgbClr val="66FFFF"/>
    <a:srgbClr val="99FFCC"/>
    <a:srgbClr val="FFCCFF"/>
    <a:srgbClr val="9966FF"/>
    <a:srgbClr val="FFE89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 autoAdjust="0"/>
    <p:restoredTop sz="94660"/>
  </p:normalViewPr>
  <p:slideViewPr>
    <p:cSldViewPr>
      <p:cViewPr>
        <p:scale>
          <a:sx n="100" d="100"/>
          <a:sy n="100" d="100"/>
        </p:scale>
        <p:origin x="-744" y="19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8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D54BC2A-D025-45A4-BB40-76A6125B27BC}" type="datetimeFigureOut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1838" y="746125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EFE99D3-361E-4817-901E-FEA14AF04F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160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8B9-F33F-4400-AB7E-C2A2F7A8AC33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E9B5-D272-4AC8-A4C5-F0CD82C39D9D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919A-016A-4BF9-84D1-34CF2C76406A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211-C45A-464F-8CB2-91E74E70821A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淚滴形 6"/>
          <p:cNvSpPr/>
          <p:nvPr userDrawn="1"/>
        </p:nvSpPr>
        <p:spPr>
          <a:xfrm>
            <a:off x="6237312" y="8316416"/>
            <a:ext cx="432048" cy="3600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9577-22C2-479D-AEBC-41E83EACFF42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0D0-25B5-4815-A766-5595B0366AA2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1A06-5A56-44C0-B749-EA7157873065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7F38-CB05-4627-B3B0-E6A0F888242A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7EE2-6D6F-4FEF-A1A8-53EDE1C0383E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89CC-CEF5-4783-A4BF-7E538525029B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5C9-1383-4E73-82E8-130DE34F47DD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464A-FB70-4C12-84EB-6387D99C45A2}" type="datetime1">
              <a:rPr lang="zh-TW" altLang="en-US" smtClean="0"/>
              <a:pPr/>
              <a:t>2015/1/5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t="3003" b="89865"/>
          <a:stretch>
            <a:fillRect/>
          </a:stretch>
        </p:blipFill>
        <p:spPr bwMode="auto">
          <a:xfrm>
            <a:off x="0" y="8786810"/>
            <a:ext cx="6858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tv3150072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5000628"/>
            <a:ext cx="6786610" cy="89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2015 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高雄燈會 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燈飾佈置競賽區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參加辦法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燈飾布置競賽 不只是做燈籠 ，是以分區或是一小塊地方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可以樹上或是河邊進行燈光裝置藝術的呈現 ，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尺寸不限 ，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但是還是必須至少最小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2X2X2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公尺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創意無限的所有人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邀請您一起讓高雄亮起來 。</a:t>
            </a:r>
            <a:endPara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60257"/>
          <a:stretch>
            <a:fillRect/>
          </a:stretch>
        </p:blipFill>
        <p:spPr bwMode="auto">
          <a:xfrm>
            <a:off x="0" y="0"/>
            <a:ext cx="6858000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429264" y="8429652"/>
            <a:ext cx="142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10.25.103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90" y="-428660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燈飾佈置競賽區規劃執行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2656" y="642910"/>
            <a:ext cx="6172200" cy="482453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TW" sz="1400" b="1" dirty="0" smtClean="0">
                <a:latin typeface="+mn-ea"/>
              </a:rPr>
              <a:t>(</a:t>
            </a:r>
            <a:r>
              <a:rPr lang="zh-TW" altLang="en-US" sz="1400" b="1" dirty="0" smtClean="0">
                <a:latin typeface="+mn-ea"/>
              </a:rPr>
              <a:t>一</a:t>
            </a:r>
            <a:r>
              <a:rPr lang="en-US" altLang="zh-TW" sz="1400" b="1" dirty="0" smtClean="0">
                <a:latin typeface="+mn-ea"/>
              </a:rPr>
              <a:t>)</a:t>
            </a:r>
            <a:r>
              <a:rPr lang="zh-TW" altLang="en-US" sz="1400" b="1" dirty="0" smtClean="0">
                <a:latin typeface="+mn-ea"/>
              </a:rPr>
              <a:t> 場地規劃</a:t>
            </a:r>
            <a:endParaRPr lang="en-US" altLang="zh-TW" sz="1400" b="1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en-US" sz="1400" b="1" dirty="0" smtClean="0">
                <a:solidFill>
                  <a:srgbClr val="0033CC"/>
                </a:solidFill>
                <a:latin typeface="+mn-ea"/>
              </a:rPr>
              <a:t>為</a:t>
            </a:r>
            <a:r>
              <a:rPr lang="zh-TW" altLang="en-US" sz="1400" dirty="0" smtClean="0">
                <a:latin typeface="+mn-ea"/>
              </a:rPr>
              <a:t>了善用愛河優勢，營造「愛上一條河」的美麗意象，將以高雄橋、中正橋、七賢橋愛河河面及兩岸、城市光廊等地點區域及周邊</a:t>
            </a:r>
            <a:r>
              <a:rPr lang="zh-TW" altLang="en-US" sz="1400" dirty="0">
                <a:latin typeface="+mn-ea"/>
              </a:rPr>
              <a:t>建築物，都可以做為</a:t>
            </a:r>
            <a:r>
              <a:rPr lang="zh-TW" altLang="en-US" sz="1400" dirty="0" smtClean="0">
                <a:latin typeface="+mn-ea"/>
              </a:rPr>
              <a:t>燈飾佈置競賽場地。</a:t>
            </a:r>
            <a:endParaRPr lang="en-US" altLang="zh-TW" sz="1400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en-US" sz="1400" dirty="0" smtClean="0">
                <a:latin typeface="+mn-ea"/>
              </a:rPr>
              <a:t>註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場地部分入選之後再進行協調</a:t>
            </a:r>
            <a:endParaRPr lang="en-US" altLang="zh-TW" sz="1400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altLang="zh-TW" sz="1400" dirty="0" smtClean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57166" y="2357422"/>
            <a:ext cx="617220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	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因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此，我們希望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2015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高雄燈會可以在高雄橋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~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中正橋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~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七賢橋之間的兩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岸，藉著燈飾布置競賽的規劃，預計十處的燈飾布置一路沿河北上，配合愛河兩岸植栽、橋梁、河岸，營造出一景還有一景、柳暗花明又一村、驚喜不斷的美好賞燈效果，延伸燈區形成遊燈河般的樂趣。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>
              <a:lnSpc>
                <a:spcPct val="160000"/>
              </a:lnSpc>
              <a:defRPr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經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過重整</a:t>
            </a:r>
            <a:r>
              <a:rPr lang="zh-TW" altLang="en-US" sz="1400" dirty="0" smtClean="0"/>
              <a:t>後的城市</a:t>
            </a:r>
            <a:r>
              <a:rPr lang="zh-TW" altLang="en-US" sz="1400" dirty="0"/>
              <a:t>光</a:t>
            </a:r>
            <a:r>
              <a:rPr lang="zh-TW" altLang="en-US" sz="1400" dirty="0" smtClean="0"/>
              <a:t>廊，展現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藝術新風貌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，也是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本次活動的重要燈區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因此也將藝術家的競賽燈區放置在城市光廊。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6" y="5286380"/>
            <a:ext cx="3886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橢圓 16"/>
          <p:cNvSpPr/>
          <p:nvPr/>
        </p:nvSpPr>
        <p:spPr>
          <a:xfrm>
            <a:off x="4857760" y="5286380"/>
            <a:ext cx="285752" cy="285752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786322" y="5786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可供選擇地點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80" y="642910"/>
            <a:ext cx="5832648" cy="7128792"/>
          </a:xfrm>
          <a:ln>
            <a:noFill/>
          </a:ln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b="1" dirty="0" smtClean="0"/>
              <a:t>(</a:t>
            </a:r>
            <a:r>
              <a:rPr lang="zh-TW" altLang="en-US" sz="1400" b="1" dirty="0" smtClean="0"/>
              <a:t>二</a:t>
            </a:r>
            <a:r>
              <a:rPr lang="en-US" altLang="zh-TW" sz="1400" b="1" dirty="0" smtClean="0"/>
              <a:t>)</a:t>
            </a:r>
            <a:r>
              <a:rPr lang="zh-TW" altLang="en-US" sz="1400" b="1" dirty="0" smtClean="0"/>
              <a:t> 比賽辦法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、參賽團隊：公開徵求，經徵選後錄取十組進行競賽。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、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比賽場地：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高雄市愛河兩岸及水域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高雄橋至七賢橋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1400" dirty="0" smtClean="0"/>
              <a:t>城市光廊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；參賽隊伍可自行選擇一處進行規劃設計，其中各段河面及河岸可容</a:t>
            </a:r>
            <a:r>
              <a:rPr lang="zh-TW" altLang="en-US" sz="1400" dirty="0" smtClean="0"/>
              <a:t>多組同時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參賽，報名後，如有所選場地重複者，擇日現場勘察</a:t>
            </a:r>
            <a:r>
              <a:rPr lang="zh-TW" altLang="en-US" sz="1400" dirty="0" smtClean="0"/>
              <a:t>協調決定。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特別說明：本競賽期望係以空間為概念進行裝置布設，不只是一座一座的燈飾，而是一塊空間的創意揮灑。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、報名期間：即日起至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104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日</a:t>
            </a:r>
            <a:endParaRPr lang="en-US" altLang="zh-TW" sz="14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4</a:t>
            </a:r>
            <a:r>
              <a:rPr lang="zh-TW" altLang="en-US" sz="1400" dirty="0" smtClean="0">
                <a:latin typeface="+mn-ea"/>
              </a:rPr>
              <a:t>、報名方式：提交設計圖，並述明設計理念、構想、材質、執行方式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等，以</a:t>
            </a:r>
            <a:r>
              <a:rPr lang="en-US" altLang="zh-TW" sz="1400" dirty="0" smtClean="0">
                <a:latin typeface="+mn-ea"/>
              </a:rPr>
              <a:t>Email</a:t>
            </a:r>
            <a:r>
              <a:rPr lang="zh-TW" altLang="en-US" sz="1400" dirty="0" smtClean="0">
                <a:latin typeface="+mn-ea"/>
              </a:rPr>
              <a:t> 或郵寄方式，寄交民視電視公司 電話：</a:t>
            </a:r>
            <a:r>
              <a:rPr lang="en-US" altLang="zh-TW" sz="1400" dirty="0" smtClean="0">
                <a:latin typeface="+mn-ea"/>
              </a:rPr>
              <a:t>(07)315-1111</a:t>
            </a:r>
            <a:r>
              <a:rPr lang="zh-TW" altLang="en-US" sz="1400" dirty="0" smtClean="0">
                <a:latin typeface="+mn-ea"/>
              </a:rPr>
              <a:t> 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地址 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 高雄市博愛一路</a:t>
            </a:r>
            <a:r>
              <a:rPr lang="en-US" altLang="zh-TW" sz="1400" dirty="0" smtClean="0">
                <a:latin typeface="+mn-ea"/>
              </a:rPr>
              <a:t>366</a:t>
            </a:r>
            <a:r>
              <a:rPr lang="zh-TW" altLang="en-US" sz="1400" dirty="0" smtClean="0">
                <a:latin typeface="+mn-ea"/>
              </a:rPr>
              <a:t>號</a:t>
            </a:r>
            <a:r>
              <a:rPr lang="en-US" altLang="zh-TW" sz="1400" dirty="0" smtClean="0">
                <a:latin typeface="+mn-ea"/>
              </a:rPr>
              <a:t>24</a:t>
            </a:r>
            <a:r>
              <a:rPr lang="zh-TW" altLang="en-US" sz="1400" dirty="0" smtClean="0">
                <a:latin typeface="+mn-ea"/>
              </a:rPr>
              <a:t>樓  燈會小組收 </a:t>
            </a:r>
            <a:r>
              <a:rPr lang="en-US" altLang="zh-TW" sz="1400" dirty="0" smtClean="0">
                <a:latin typeface="+mn-ea"/>
              </a:rPr>
              <a:t>.</a:t>
            </a:r>
            <a:r>
              <a:rPr lang="zh-TW" altLang="en-US" sz="1400" dirty="0" smtClean="0">
                <a:latin typeface="+mn-ea"/>
              </a:rPr>
              <a:t> 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電子郵件</a:t>
            </a:r>
            <a:r>
              <a:rPr lang="zh-TW" altLang="en-US" sz="1400" dirty="0" smtClean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zh-TW" sz="1400" dirty="0" smtClean="0">
                <a:latin typeface="+mn-ea"/>
                <a:sym typeface="Wingdings" panose="05000000000000000000" pitchFamily="2" charset="2"/>
                <a:hlinkClick r:id="rId2"/>
              </a:rPr>
              <a:t>ftv3150072@gmail.com</a:t>
            </a:r>
            <a:r>
              <a:rPr lang="en-US" altLang="zh-TW" sz="1400" dirty="0" smtClean="0">
                <a:latin typeface="+mn-ea"/>
                <a:sym typeface="Wingdings" panose="05000000000000000000" pitchFamily="2" charset="2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    收件截止日期 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104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以郵戳為憑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en-US" altLang="zh-TW" sz="14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、評選方式：由主辦單位邀集專家、學者組成評選團，分兩階段評選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第一階段，評選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針對報名參加之設計圖，評選 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組入圍者，進入第二階段評選，並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日前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通知入選團隊，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若參賽作品不如預期，得不足額錄取進入第二階段評選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第二階段，現場作品評選日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確切日期待入選後另行通知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，於活動現場就完成作品評選，評定名次。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1400" dirty="0" smtClean="0"/>
              <a:t>*入圍團隊作品於獲通知後即開始進行籌製，並於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10</a:t>
            </a:r>
            <a:r>
              <a:rPr lang="zh-TW" altLang="en-US" sz="1400" dirty="0" smtClean="0"/>
              <a:t>日起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 可開始進場組裝佈置，於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15</a:t>
            </a:r>
            <a:r>
              <a:rPr lang="zh-TW" altLang="en-US" sz="1400" dirty="0" smtClean="0"/>
              <a:t>日前完成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作品。完成作品於</a:t>
            </a:r>
            <a:r>
              <a:rPr lang="zh-TW" altLang="en-US" sz="1400" dirty="0" smtClean="0"/>
              <a:t> 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      </a:t>
            </a:r>
            <a:r>
              <a:rPr lang="zh-TW" altLang="en-US" sz="1400" dirty="0" smtClean="0"/>
              <a:t>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燈會期間公開展出。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04" y="928662"/>
            <a:ext cx="6172200" cy="7704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6</a:t>
            </a:r>
            <a:r>
              <a:rPr lang="zh-TW" altLang="en-US" sz="1400" dirty="0" smtClean="0"/>
              <a:t>、獎勵獎金：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b="1" dirty="0"/>
              <a:t> </a:t>
            </a:r>
            <a:r>
              <a:rPr lang="zh-TW" altLang="en-US" sz="1400" b="1" dirty="0" smtClean="0"/>
              <a:t>   第一名</a:t>
            </a:r>
            <a:r>
              <a:rPr lang="en-US" altLang="zh-TW" sz="1400" b="1" dirty="0" smtClean="0"/>
              <a:t>30</a:t>
            </a:r>
            <a:r>
              <a:rPr lang="zh-TW" altLang="en-US" sz="1400" b="1" dirty="0" smtClean="0"/>
              <a:t>萬元，第二名</a:t>
            </a:r>
            <a:r>
              <a:rPr lang="en-US" altLang="zh-TW" sz="1400" b="1" dirty="0" smtClean="0"/>
              <a:t>25</a:t>
            </a:r>
            <a:r>
              <a:rPr lang="zh-TW" altLang="en-US" sz="1400" b="1" dirty="0" smtClean="0"/>
              <a:t>萬元，第三名</a:t>
            </a:r>
            <a:r>
              <a:rPr lang="en-US" altLang="zh-TW" sz="1400" b="1" dirty="0" smtClean="0"/>
              <a:t>20</a:t>
            </a:r>
            <a:r>
              <a:rPr lang="zh-TW" altLang="en-US" sz="1400" b="1" dirty="0" smtClean="0"/>
              <a:t>萬元，佳作</a:t>
            </a:r>
            <a:r>
              <a:rPr lang="en-US" altLang="zh-TW" sz="1400" b="1" dirty="0" smtClean="0"/>
              <a:t>15</a:t>
            </a:r>
            <a:r>
              <a:rPr lang="zh-TW" altLang="en-US" sz="1400" b="1" dirty="0" smtClean="0"/>
              <a:t>萬元 。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b="1" dirty="0" smtClean="0"/>
              <a:t>    *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入圍及表示得獎，進入</a:t>
            </a:r>
            <a:r>
              <a:rPr lang="zh-TW" altLang="en-US" sz="1400" b="1" dirty="0">
                <a:solidFill>
                  <a:srgbClr val="FF0000"/>
                </a:solidFill>
              </a:rPr>
              <a:t>第二階段評選且完成作品者，至少可得佳作獎金</a:t>
            </a:r>
            <a:r>
              <a:rPr lang="en-US" altLang="zh-TW" sz="1400" b="1" dirty="0">
                <a:solidFill>
                  <a:srgbClr val="FF0000"/>
                </a:solidFill>
              </a:rPr>
              <a:t>15</a:t>
            </a:r>
            <a:r>
              <a:rPr lang="zh-TW" altLang="en-US" sz="1400" b="1" dirty="0">
                <a:solidFill>
                  <a:srgbClr val="FF0000"/>
                </a:solidFill>
              </a:rPr>
              <a:t>萬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1400" b="1" dirty="0">
                <a:solidFill>
                  <a:srgbClr val="FF0000"/>
                </a:solidFill>
              </a:rPr>
              <a:t>，期待精彩作品呈現。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</a:t>
            </a:r>
            <a:endParaRPr lang="en-US" altLang="zh-TW" sz="1400" dirty="0" smtClean="0"/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7</a:t>
            </a:r>
            <a:r>
              <a:rPr lang="zh-TW" altLang="en-US" sz="1400" dirty="0" smtClean="0"/>
              <a:t>、頒獎典禮：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26</a:t>
            </a:r>
            <a:r>
              <a:rPr lang="zh-TW" altLang="en-US" sz="1400" dirty="0" smtClean="0"/>
              <a:t>日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暫訂</a:t>
            </a:r>
            <a:r>
              <a:rPr lang="en-US" altLang="zh-TW" sz="14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 前三名頒給獎盃一座、獎狀一紙及獎金</a:t>
            </a:r>
            <a:r>
              <a:rPr lang="zh-TW" altLang="en-US" sz="1400" dirty="0" smtClean="0">
                <a:solidFill>
                  <a:srgbClr val="000099"/>
                </a:solidFill>
              </a:rPr>
              <a:t>，</a:t>
            </a:r>
            <a:r>
              <a:rPr lang="zh-TW" altLang="en-US" sz="1400" dirty="0" smtClean="0"/>
              <a:t>佳作頒給獎狀一紙及獎金。</a:t>
            </a:r>
            <a:endParaRPr lang="en-US" altLang="zh-TW" sz="1400" dirty="0" smtClean="0">
              <a:solidFill>
                <a:srgbClr val="000099"/>
              </a:solidFill>
            </a:endParaRP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8</a:t>
            </a:r>
            <a:r>
              <a:rPr lang="zh-TW" altLang="en-US" sz="1400" dirty="0" smtClean="0"/>
              <a:t>、報名資格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  </a:t>
            </a:r>
            <a:r>
              <a:rPr lang="zh-TW" altLang="en-US" sz="1400" dirty="0" smtClean="0"/>
              <a:t>    凡居住於中華民國台灣地區之居民均可參加</a:t>
            </a:r>
            <a:r>
              <a:rPr lang="en-US" sz="1400" dirty="0" smtClean="0"/>
              <a:t>(</a:t>
            </a:r>
            <a:r>
              <a:rPr lang="zh-TW" altLang="en-US" sz="1400" dirty="0" smtClean="0"/>
              <a:t>含離島地區居民及有申請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合法台灣身分證之外籍人士</a:t>
            </a:r>
            <a:r>
              <a:rPr lang="en-US" sz="1400" dirty="0" smtClean="0"/>
              <a:t>)</a:t>
            </a:r>
            <a:r>
              <a:rPr lang="zh-TW" altLang="en-US" sz="1400" dirty="0" smtClean="0"/>
              <a:t>。主辦及承辦單位之員工不得參與，以維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公平。</a:t>
            </a: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9</a:t>
            </a:r>
            <a:r>
              <a:rPr lang="zh-TW" altLang="en-US" sz="1400" dirty="0" smtClean="0"/>
              <a:t>、預計邀請單位 </a:t>
            </a:r>
            <a:endParaRPr lang="en-US" altLang="zh-TW" sz="1400" dirty="0" smtClean="0"/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學校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宗教廟宇單位 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藝術設計工作室等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zh-TW" sz="1400" b="1" dirty="0" smtClean="0">
                <a:solidFill>
                  <a:srgbClr val="0033CC"/>
                </a:solidFill>
              </a:rPr>
              <a:t> 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單位團體等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zh-TW" sz="1400" b="1" dirty="0" smtClean="0">
                <a:solidFill>
                  <a:srgbClr val="0033CC"/>
                </a:solidFill>
              </a:rPr>
              <a:t> 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公司行號 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/>
              <a:t>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 其他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128" y="1335822"/>
            <a:ext cx="6172200" cy="597248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+mn-ea"/>
              </a:rPr>
              <a:t>10</a:t>
            </a:r>
            <a:r>
              <a:rPr lang="zh-TW" altLang="en-US" sz="1400" dirty="0" smtClean="0">
                <a:latin typeface="+mn-ea"/>
              </a:rPr>
              <a:t>、作品注意事項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+mn-ea"/>
              </a:rPr>
              <a:t>	(1)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zh-TW" altLang="zh-TW" sz="1400" dirty="0" smtClean="0">
                <a:latin typeface="+mn-ea"/>
              </a:rPr>
              <a:t>形式與媒材</a:t>
            </a: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燈飾佈置競賽以高雄燈會藝術節之主題</a:t>
            </a:r>
            <a:r>
              <a:rPr lang="zh-TW" altLang="en-US" sz="1400" dirty="0" smtClean="0">
                <a:latin typeface="+mn-ea"/>
              </a:rPr>
              <a:t>「幸福洋溢」</a:t>
            </a:r>
            <a:r>
              <a:rPr lang="zh-TW" altLang="zh-TW" sz="1400" dirty="0" smtClean="0">
                <a:latin typeface="+mn-ea"/>
              </a:rPr>
              <a:t>，符合年節氣氛，創意元素不設限，須未</a:t>
            </a:r>
            <a:r>
              <a:rPr lang="zh-TW" altLang="en-US" sz="1400" dirty="0" smtClean="0">
                <a:latin typeface="+mn-ea"/>
              </a:rPr>
              <a:t>曾</a:t>
            </a:r>
            <a:r>
              <a:rPr lang="zh-TW" altLang="zh-TW" sz="1400" dirty="0" smtClean="0">
                <a:latin typeface="+mn-ea"/>
              </a:rPr>
              <a:t>於國內外發表</a:t>
            </a:r>
            <a:r>
              <a:rPr lang="zh-TW" altLang="en-US" sz="1400" dirty="0" smtClean="0">
                <a:latin typeface="+mn-ea"/>
              </a:rPr>
              <a:t>之作品</a:t>
            </a:r>
            <a:r>
              <a:rPr lang="zh-TW" altLang="zh-TW" sz="1400" dirty="0" smtClean="0">
                <a:latin typeface="+mn-ea"/>
              </a:rPr>
              <a:t>。</a:t>
            </a:r>
            <a:r>
              <a:rPr lang="zh-TW" altLang="en-US" sz="1400" dirty="0" smtClean="0">
                <a:latin typeface="+mn-ea"/>
              </a:rPr>
              <a:t>  </a:t>
            </a:r>
            <a:endParaRPr lang="en-US" altLang="zh-TW" sz="1400" dirty="0" smtClean="0">
              <a:latin typeface="+mn-ea"/>
            </a:endParaRP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競賽作品應同時考慮日</a:t>
            </a:r>
            <a:r>
              <a:rPr lang="zh-TW" altLang="en-US" sz="1400" dirty="0" smtClean="0">
                <a:latin typeface="+mn-ea"/>
              </a:rPr>
              <a:t>夜</a:t>
            </a:r>
            <a:r>
              <a:rPr lang="zh-TW" altLang="zh-TW" sz="1400" dirty="0" smtClean="0">
                <a:latin typeface="+mn-ea"/>
              </a:rPr>
              <a:t>間觀賞效果。</a:t>
            </a: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作品應以「省能」、「可回收」、「可再用」為製作宗旨，本身即為再生材料為原則。</a:t>
            </a:r>
            <a:r>
              <a:rPr lang="zh-TW" altLang="en-US" sz="1400" b="1" dirty="0" smtClean="0">
                <a:latin typeface="+mn-ea"/>
              </a:rPr>
              <a:t>參賽團隊</a:t>
            </a:r>
            <a:r>
              <a:rPr lang="zh-TW" altLang="zh-TW" sz="1400" b="1" dirty="0" smtClean="0">
                <a:latin typeface="+mn-ea"/>
              </a:rPr>
              <a:t>應</a:t>
            </a:r>
            <a:r>
              <a:rPr lang="zh-TW" altLang="en-US" sz="1400" b="1" dirty="0" smtClean="0">
                <a:latin typeface="+mn-ea"/>
              </a:rPr>
              <a:t>在提出設計圖時，針</a:t>
            </a:r>
            <a:r>
              <a:rPr lang="zh-TW" altLang="zh-TW" sz="1400" b="1" dirty="0" smtClean="0">
                <a:latin typeface="+mn-ea"/>
              </a:rPr>
              <a:t>對作品於展後留存之耗材，提出後續處理構想，</a:t>
            </a:r>
            <a:r>
              <a:rPr lang="zh-TW" altLang="en-US" sz="1400" b="1" dirty="0" smtClean="0">
                <a:latin typeface="+mn-ea"/>
              </a:rPr>
              <a:t>如</a:t>
            </a:r>
            <a:r>
              <a:rPr lang="zh-TW" altLang="zh-TW" sz="1400" b="1" dirty="0" smtClean="0">
                <a:latin typeface="+mn-ea"/>
              </a:rPr>
              <a:t>作品移置地點，移置方式</a:t>
            </a:r>
            <a:r>
              <a:rPr lang="zh-TW" altLang="en-US" sz="1400" b="1" dirty="0" smtClean="0">
                <a:latin typeface="+mn-ea"/>
              </a:rPr>
              <a:t>建議</a:t>
            </a:r>
            <a:r>
              <a:rPr lang="zh-TW" altLang="zh-TW" sz="1400" b="1" dirty="0" smtClean="0">
                <a:latin typeface="+mn-ea"/>
              </a:rPr>
              <a:t>等。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 </a:t>
            </a:r>
            <a:r>
              <a:rPr lang="en-US" altLang="zh-TW" sz="1400" dirty="0" smtClean="0">
                <a:latin typeface="+mn-ea"/>
              </a:rPr>
              <a:t>(2)</a:t>
            </a:r>
            <a:r>
              <a:rPr lang="zh-TW" altLang="en-US" sz="1400" dirty="0" smtClean="0">
                <a:latin typeface="+mn-ea"/>
              </a:rPr>
              <a:t> 環境影響</a:t>
            </a:r>
            <a:endParaRPr lang="zh-TW" altLang="zh-TW" sz="1400" dirty="0" smtClean="0">
              <a:latin typeface="+mn-ea"/>
            </a:endParaRPr>
          </a:p>
          <a:p>
            <a:pPr marL="542925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>
                <a:latin typeface="+mn-ea"/>
              </a:rPr>
              <a:t>燈飾佈置競賽作品應</a:t>
            </a:r>
            <a:r>
              <a:rPr lang="zh-TW" altLang="en-US" sz="1400" dirty="0">
                <a:latin typeface="+mn-ea"/>
              </a:rPr>
              <a:t>考慮週邊環境因素</a:t>
            </a:r>
            <a:r>
              <a:rPr lang="zh-TW" altLang="zh-TW" sz="1400" dirty="0">
                <a:latin typeface="+mn-ea"/>
              </a:rPr>
              <a:t>，</a:t>
            </a:r>
            <a:r>
              <a:rPr lang="zh-TW" altLang="en-US" sz="1400" dirty="0">
                <a:latin typeface="+mn-ea"/>
              </a:rPr>
              <a:t>避免造成突兀。</a:t>
            </a:r>
            <a:r>
              <a:rPr lang="zh-TW" altLang="zh-TW" sz="1400" dirty="0">
                <a:latin typeface="+mn-ea"/>
              </a:rPr>
              <a:t>若需基地</a:t>
            </a:r>
            <a:r>
              <a:rPr lang="zh-TW" altLang="en-US" sz="1400" dirty="0">
                <a:latin typeface="+mn-ea"/>
              </a:rPr>
              <a:t> </a:t>
            </a:r>
            <a:r>
              <a:rPr lang="zh-TW" altLang="zh-TW" sz="1400" dirty="0">
                <a:latin typeface="+mn-ea"/>
              </a:rPr>
              <a:t>周圍之場地配合設置，配合協調事項，則視協調結果經主辦單位同意後，調整相關設計，必要時得調整原提案設計。</a:t>
            </a:r>
          </a:p>
          <a:p>
            <a:pPr marL="542925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作品</a:t>
            </a:r>
            <a:r>
              <a:rPr lang="zh-TW" altLang="en-US" sz="1400" dirty="0">
                <a:latin typeface="+mn-ea"/>
              </a:rPr>
              <a:t>同時</a:t>
            </a:r>
            <a:r>
              <a:rPr lang="zh-TW" altLang="zh-TW" sz="1400" dirty="0">
                <a:latin typeface="+mn-ea"/>
              </a:rPr>
              <a:t>應考量風、雨、日曬等天候因素、製作材質之耐用度及設置地點對作品之承載力（如：橋樑或其他建築體表面等），並應視</a:t>
            </a:r>
            <a:r>
              <a:rPr lang="zh-TW" altLang="en-US" sz="1400" dirty="0">
                <a:latin typeface="+mn-ea"/>
              </a:rPr>
              <a:t> </a:t>
            </a:r>
            <a:r>
              <a:rPr lang="zh-TW" altLang="zh-TW" sz="1400" dirty="0">
                <a:latin typeface="+mn-ea"/>
              </a:rPr>
              <a:t>狀況於提</a:t>
            </a:r>
            <a:r>
              <a:rPr lang="zh-TW" altLang="en-US" sz="1400" dirty="0">
                <a:latin typeface="+mn-ea"/>
              </a:rPr>
              <a:t>出設計圖實</a:t>
            </a:r>
            <a:r>
              <a:rPr lang="zh-TW" altLang="zh-TW" sz="1400" dirty="0">
                <a:latin typeface="+mn-ea"/>
              </a:rPr>
              <a:t>時檢附相關證明文件。</a:t>
            </a: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176" y="1214414"/>
            <a:ext cx="6172200" cy="6500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1400" b="1" dirty="0" smtClean="0">
                <a:latin typeface="新細明體"/>
                <a:ea typeface="新細明體"/>
              </a:rPr>
              <a:t>11</a:t>
            </a:r>
            <a:r>
              <a:rPr lang="zh-TW" altLang="en-US" sz="1400" b="1" dirty="0" smtClean="0">
                <a:latin typeface="新細明體"/>
                <a:ea typeface="新細明體"/>
              </a:rPr>
              <a:t>、報名表格</a:t>
            </a:r>
            <a:endParaRPr lang="en-US" altLang="zh-TW" sz="1400" b="1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zh-TW" altLang="en-US" sz="1400" dirty="0" smtClean="0">
                <a:latin typeface="新細明體"/>
                <a:ea typeface="新細明體"/>
              </a:rPr>
              <a:t>       </a:t>
            </a:r>
            <a:r>
              <a:rPr lang="zh-TW" altLang="en-US" sz="1400" b="1" dirty="0" smtClean="0"/>
              <a:t>「</a:t>
            </a:r>
            <a:r>
              <a:rPr lang="en-US" sz="1400" b="1" dirty="0" smtClean="0"/>
              <a:t>201</a:t>
            </a:r>
            <a:r>
              <a:rPr lang="en-US" altLang="zh-TW" sz="1400" b="1" dirty="0" smtClean="0"/>
              <a:t>5</a:t>
            </a:r>
            <a:r>
              <a:rPr lang="zh-TW" altLang="en-US" sz="1400" b="1" dirty="0" smtClean="0"/>
              <a:t>高雄燈會藝術節」燈飾佈置競賽規劃與執行比賽</a:t>
            </a:r>
            <a:r>
              <a:rPr lang="en-US" sz="1400" b="1" dirty="0" smtClean="0"/>
              <a:t>  </a:t>
            </a:r>
            <a:r>
              <a:rPr lang="zh-TW" altLang="en-US" sz="1400" b="1" dirty="0" smtClean="0"/>
              <a:t>報名表</a:t>
            </a:r>
            <a:endParaRPr lang="zh-TW" altLang="en-US" sz="1400" dirty="0" smtClean="0"/>
          </a:p>
          <a:p>
            <a:pPr>
              <a:buNone/>
            </a:pPr>
            <a:endParaRPr lang="zh-TW" altLang="en-US" sz="1400" dirty="0" smtClean="0"/>
          </a:p>
          <a:p>
            <a:pPr>
              <a:buNone/>
            </a:pPr>
            <a:r>
              <a:rPr lang="zh-TW" altLang="en-US" sz="1400" dirty="0" smtClean="0">
                <a:latin typeface="新細明體"/>
                <a:ea typeface="新細明體"/>
              </a:rPr>
              <a:t>  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779631"/>
              </p:ext>
            </p:extLst>
          </p:nvPr>
        </p:nvGraphicFramePr>
        <p:xfrm>
          <a:off x="642918" y="1857356"/>
          <a:ext cx="5643603" cy="6500184"/>
        </p:xfrm>
        <a:graphic>
          <a:graphicData uri="http://schemas.openxmlformats.org/drawingml/2006/table">
            <a:tbl>
              <a:tblPr/>
              <a:tblGrid>
                <a:gridCol w="1220085"/>
                <a:gridCol w="1420380"/>
                <a:gridCol w="431369"/>
                <a:gridCol w="228747"/>
                <a:gridCol w="778583"/>
                <a:gridCol w="112916"/>
                <a:gridCol w="693092"/>
                <a:gridCol w="758431"/>
              </a:tblGrid>
              <a:tr h="234403">
                <a:tc gridSpan="8">
                  <a:txBody>
                    <a:bodyPr/>
                    <a:lstStyle/>
                    <a:p>
                      <a:pPr marL="864235" indent="-864235"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報名</a:t>
                      </a:r>
                      <a:r>
                        <a:rPr lang="zh-TW" sz="1400" b="1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基本資料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單位名稱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統編</a:t>
                      </a: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</a:t>
                      </a:r>
                      <a:endParaRPr lang="en-US" altLang="zh-TW" sz="1400" kern="100" spc="7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立案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登記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地址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電話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代表人姓名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身分證</a:t>
                      </a:r>
                      <a:r>
                        <a:rPr lang="zh-TW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</a:t>
                      </a:r>
                      <a:r>
                        <a:rPr lang="zh-TW" altLang="en-US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lang="zh-TW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出生日期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性 別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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男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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女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 業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20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通訊地址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含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郵遞區號）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聯絡電話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電話</a:t>
                      </a:r>
                      <a:r>
                        <a:rPr lang="en-US" alt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                   </a:t>
                      </a:r>
                      <a:r>
                        <a:rPr lang="zh-TW" alt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手機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E-Mail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傳 真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567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作品名稱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920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作品意</a:t>
                      </a: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涵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限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</a:t>
                      </a: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以內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材料說明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22441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附件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成員簡介 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立案登記證或是營業事業登記證或個人身分證件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作品圖圖示 </a:t>
                      </a: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平面及立面圖</a:t>
                      </a: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至少三張不同面向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2544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00042" y="8358214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聯絡人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民視電視公司 燈會小組 電話：</a:t>
            </a:r>
            <a:r>
              <a:rPr lang="en-US" altLang="zh-TW" sz="1200" dirty="0" smtClean="0"/>
              <a:t>(07)315-1111</a:t>
            </a:r>
            <a:r>
              <a:rPr lang="zh-TW" altLang="en-US" sz="1200" dirty="0" smtClean="0"/>
              <a:t> 地址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高雄市博愛一路</a:t>
            </a:r>
            <a:r>
              <a:rPr lang="en-US" altLang="zh-TW" sz="1200" dirty="0" smtClean="0"/>
              <a:t>366</a:t>
            </a:r>
            <a:r>
              <a:rPr lang="zh-TW" altLang="en-US" sz="1200" dirty="0" smtClean="0"/>
              <a:t>號</a:t>
            </a:r>
            <a:r>
              <a:rPr lang="en-US" altLang="zh-TW" sz="1200" dirty="0" smtClean="0"/>
              <a:t>24</a:t>
            </a:r>
            <a:r>
              <a:rPr lang="zh-TW" altLang="en-US" sz="1200" dirty="0" smtClean="0"/>
              <a:t>樓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 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786</Words>
  <Application>Microsoft Office PowerPoint</Application>
  <PresentationFormat>如螢幕大小 (4:3)</PresentationFormat>
  <Paragraphs>110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燈飾佈置競賽區規劃執行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news1</dc:creator>
  <cp:lastModifiedBy>adm</cp:lastModifiedBy>
  <cp:revision>451</cp:revision>
  <dcterms:created xsi:type="dcterms:W3CDTF">2014-09-18T04:24:52Z</dcterms:created>
  <dcterms:modified xsi:type="dcterms:W3CDTF">2015-01-05T07:23:50Z</dcterms:modified>
</cp:coreProperties>
</file>